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63" r:id="rId4"/>
    <p:sldId id="267" r:id="rId5"/>
    <p:sldId id="268" r:id="rId6"/>
    <p:sldId id="261" r:id="rId7"/>
    <p:sldId id="258" r:id="rId8"/>
    <p:sldId id="269" r:id="rId9"/>
    <p:sldId id="273" r:id="rId10"/>
    <p:sldId id="274" r:id="rId11"/>
    <p:sldId id="259" r:id="rId12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476" autoAdjust="0"/>
  </p:normalViewPr>
  <p:slideViewPr>
    <p:cSldViewPr snapToGrid="0">
      <p:cViewPr varScale="1">
        <p:scale>
          <a:sx n="74" d="100"/>
          <a:sy n="74" d="100"/>
        </p:scale>
        <p:origin x="-1248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6492437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61400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66569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544555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63864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6615058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6137745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373929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536594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627359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9436122-67D0-4E57-A772-342A3FC01C34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ED7CBB-3EA4-4242-BB63-9530998D6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966599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436122-67D0-4E57-A772-342A3FC01C34}" type="datetimeFigureOut">
              <a:rPr lang="ru-RU" smtClean="0"/>
              <a:t>26.06.2017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ED7CBB-3EA4-4242-BB63-9530998D6A7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36428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.png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.png"/><Relationship Id="rId5" Type="http://schemas.openxmlformats.org/officeDocument/2006/relationships/image" Target="../media/image9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gi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hameleons.com/uploads/posts/2012-03/1331825804_banner-kazaxstan-mangistau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7370" t="17499" r="67502" b="1289"/>
          <a:stretch/>
        </p:blipFill>
        <p:spPr bwMode="auto">
          <a:xfrm>
            <a:off x="0" y="439727"/>
            <a:ext cx="4309739" cy="536257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3250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3143250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3666853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5061397" y="1700010"/>
            <a:ext cx="3773510" cy="267765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Статья </a:t>
            </a:r>
            <a:endParaRPr lang="ru-RU" sz="2800" b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Главы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государства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«Взгляд </a:t>
            </a:r>
            <a:r>
              <a:rPr lang="ru-RU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будущее: модернизация общественного </a:t>
            </a:r>
            <a:r>
              <a:rPr lang="ru-RU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сознания»</a:t>
            </a:r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5151549" y="5301107"/>
            <a:ext cx="3433828" cy="40011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2000" dirty="0" smtClean="0">
                <a:ln w="0"/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12.04.2017 г. </a:t>
            </a:r>
            <a:endParaRPr lang="ru-RU" sz="2000" dirty="0">
              <a:ln w="0"/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247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746975" y="10522"/>
            <a:ext cx="8293994" cy="678647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КОНЦЕПТУАЛЬНЫЕ ПОДХОДЫ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к реализации программы </a:t>
            </a:r>
          </a:p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«РУХАНИ  </a:t>
            </a:r>
            <a:r>
              <a:rPr lang="kk-KZ" sz="2000" b="1" dirty="0" smtClean="0">
                <a:latin typeface="Times New Roman" pitchFamily="18" charset="0"/>
                <a:cs typeface="Times New Roman" pitchFamily="18" charset="0"/>
              </a:rPr>
              <a:t>ЖАҢҒЫРУ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</a:t>
            </a:r>
            <a:endParaRPr lang="ru-RU" sz="2000" b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100" b="1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Главной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целью Программы «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Туған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жер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» является воспитание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казахстанцев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чувства истинного патриотизма, который выражается в любви, гордости и преданности своему аулу, городу, краю, его истории, культуре, традициям и быту, нравственном долге перед Родиной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.</a:t>
            </a:r>
          </a:p>
          <a:p>
            <a:pPr algn="just"/>
            <a:endParaRPr lang="ru-RU" sz="1200" dirty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         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Программа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Рухани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жаңғыру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состоит 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из четырех Подпрограмм, каждая из которых направлена на достижение указанной цели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:</a:t>
            </a:r>
          </a:p>
          <a:p>
            <a:pPr algn="just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«Тәрбие және білім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воспитание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всесторонне и гармонично развитой личности в духе казахстанского патриотизма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2000" b="1" dirty="0" err="1">
                <a:latin typeface="Times New Roman" pitchFamily="18" charset="0"/>
                <a:cs typeface="Times New Roman" pitchFamily="18" charset="0"/>
              </a:rPr>
              <a:t>Атамекен</a:t>
            </a:r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– укрепление у </a:t>
            </a:r>
            <a:r>
              <a:rPr lang="ru-RU" sz="2000" dirty="0" err="1">
                <a:latin typeface="Times New Roman" pitchFamily="18" charset="0"/>
                <a:cs typeface="Times New Roman" pitchFamily="18" charset="0"/>
              </a:rPr>
              <a:t>казахстанцев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 гражданской активности и чувства ответственности за судьбу малой родины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«Рухани Қазына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возрождение интереса и уважения к традициям, истории и культуре родного края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lvl="0" algn="just"/>
            <a:endParaRPr lang="ru-RU" sz="800" dirty="0">
              <a:latin typeface="Times New Roman" pitchFamily="18" charset="0"/>
              <a:cs typeface="Times New Roman" pitchFamily="18" charset="0"/>
            </a:endParaRPr>
          </a:p>
          <a:p>
            <a:pPr lvl="0" algn="just"/>
            <a:r>
              <a:rPr lang="ru-RU" sz="2000" b="1" dirty="0"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kk-KZ" sz="2000" b="1" dirty="0">
                <a:latin typeface="Times New Roman" pitchFamily="18" charset="0"/>
                <a:cs typeface="Times New Roman" pitchFamily="18" charset="0"/>
              </a:rPr>
              <a:t>Ақпарат толқыны</a:t>
            </a:r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» 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–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информирование </a:t>
            </a:r>
            <a:r>
              <a:rPr lang="kk-KZ" sz="2000" dirty="0">
                <a:latin typeface="Times New Roman" pitchFamily="18" charset="0"/>
                <a:cs typeface="Times New Roman" pitchFamily="18" charset="0"/>
              </a:rPr>
              <a:t>населения о ходе </a:t>
            </a:r>
            <a:r>
              <a:rPr lang="kk-KZ" sz="2000" dirty="0" smtClean="0">
                <a:latin typeface="Times New Roman" pitchFamily="18" charset="0"/>
                <a:cs typeface="Times New Roman" pitchFamily="18" charset="0"/>
              </a:rPr>
              <a:t>реализации</a:t>
            </a:r>
            <a:r>
              <a:rPr lang="ru-RU" sz="2000" dirty="0" smtClean="0"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создание информационной инфраструктуры для участия граждан в общественном мониторинге реализуемых проектов. </a:t>
            </a:r>
          </a:p>
        </p:txBody>
      </p:sp>
    </p:spTree>
    <p:extLst>
      <p:ext uri="{BB962C8B-B14F-4D97-AF65-F5344CB8AC3E}">
        <p14:creationId xmlns:p14="http://schemas.microsoft.com/office/powerpoint/2010/main" val="9664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 rot="5400000">
            <a:off x="4243388" y="-2615703"/>
            <a:ext cx="657225" cy="9144000"/>
            <a:chOff x="117291" y="1"/>
            <a:chExt cx="527143" cy="6791326"/>
          </a:xfrm>
        </p:grpSpPr>
        <p:pic>
          <p:nvPicPr>
            <p:cNvPr id="4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496" y="3580952"/>
            <a:ext cx="5715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95723" y="371473"/>
            <a:ext cx="4359275" cy="201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12"/>
          <p:cNvSpPr/>
          <p:nvPr/>
        </p:nvSpPr>
        <p:spPr>
          <a:xfrm>
            <a:off x="206063" y="371473"/>
            <a:ext cx="8796270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Быть патриотом - это значит искренне любить </a:t>
            </a:r>
            <a:endParaRPr lang="ru-RU" sz="2800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свою </a:t>
            </a:r>
            <a:r>
              <a:rPr lang="ru-RU" sz="28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Родину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03031" y="2498501"/>
            <a:ext cx="8899301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 smtClean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Быть </a:t>
            </a:r>
            <a:r>
              <a:rPr lang="ru-RU" sz="2800" b="1" dirty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профессионалом - это значит выбрать дело жизни, которым вы действительно хотите </a:t>
            </a:r>
            <a:r>
              <a:rPr lang="ru-RU" sz="2800" b="1" dirty="0" smtClean="0">
                <a:ln/>
                <a:latin typeface="Times New Roman" panose="02020603050405020304" pitchFamily="18" charset="0"/>
                <a:cs typeface="Times New Roman" panose="02020603050405020304" pitchFamily="18" charset="0"/>
              </a:rPr>
              <a:t>заниматься</a:t>
            </a:r>
            <a:endParaRPr lang="ru-RU" sz="2800" b="1" dirty="0">
              <a:ln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280338"/>
            <a:ext cx="4552680" cy="7083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2996" y="5280338"/>
            <a:ext cx="4680654" cy="708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989842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trategy2050.kz/storage/realise/de/1a/10/32/35/de1a1032350839c40a4206dd7b80c4e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55" r="123" b="54401"/>
          <a:stretch/>
        </p:blipFill>
        <p:spPr bwMode="auto">
          <a:xfrm>
            <a:off x="0" y="4829175"/>
            <a:ext cx="9159901" cy="2028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811370" y="386366"/>
            <a:ext cx="8036416" cy="48320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just"/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kk-KZ" sz="2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31 </a:t>
            </a:r>
            <a:r>
              <a:rPr lang="kk-KZ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января 2017 года </a:t>
            </a:r>
            <a:r>
              <a:rPr lang="kk-KZ" sz="2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Глава государства обратился с ежегодным Посланием народу Казахстана «Третья модернизация Казахстана: глобальная конкурентоспособность</a:t>
            </a:r>
            <a:r>
              <a:rPr lang="kk-KZ" sz="28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algn="just"/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Послание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2017 года имеет стратегический характер и создает условия для решения вопросов государственного строительства на новом историческом этапе развития Казахстана.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kk-KZ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нем ставятся долгосрочные и краткосрочные задачи по своевременной выработке адекватной внешним вызовам государственной политики.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8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29587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1370" y="386366"/>
            <a:ext cx="8036416" cy="553997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Суть 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Третьей модернизации Нурсултана Назарбаева – обеспечить ПЕРЕХОД СТРАНЫ К НОВОЙ МОДЕЛИ РОСТА В НОВОЙ ГЛОБАЛЬНОЙ РЕАЛЬНОСТИ</a:t>
            </a: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Характеристика 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Третьей модернизации: </a:t>
            </a:r>
            <a:r>
              <a:rPr lang="kk-KZ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(мобилизация внутренних ресурсов), </a:t>
            </a:r>
            <a:r>
              <a:rPr lang="kk-KZ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прагматизм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(использование лучшего международного опыта), </a:t>
            </a:r>
            <a:r>
              <a:rPr lang="kk-KZ" sz="2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прогрессизм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(усиление глобальной конкурентоспособности Казахстана</a:t>
            </a:r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</a:t>
            </a:r>
          </a:p>
          <a:p>
            <a:pPr algn="just"/>
            <a:endParaRPr lang="ru-RU" sz="1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В </a:t>
            </a:r>
            <a:r>
              <a:rPr lang="kk-KZ" sz="2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своем Послании Глава государства поставил задачу – сделать образование драйвером экономики, центральным звеном новой модели роста.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4847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1370" y="386366"/>
            <a:ext cx="80364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1370" y="206063"/>
            <a:ext cx="8190962" cy="65512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00050" indent="-400050" algn="just">
              <a:buAutoNum type="romanUcPeriod"/>
            </a:pPr>
            <a:r>
              <a:rPr lang="ru-RU" sz="24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24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НАЦИОНАЛЬНОМ СОЗНАНИИ В XXI ВЕКЕ</a:t>
            </a:r>
            <a:r>
              <a:rPr lang="ru-RU" sz="24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Первое условие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модернизации нового типа – это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своей культуры, собственного национального кода.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Новая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модернизация не должна, как прежде, высокомерно смотреть на исторический опыт и традиции. Наоборот, она должна сделать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лучшие традиции предпосылкой, важным условием успеха модернизации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Направления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модернизации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сознания:</a:t>
            </a:r>
          </a:p>
          <a:p>
            <a:pPr lvl="0"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Конкурентоспособность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Поэтому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любому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казахстанцу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как и нации в целом, необходимо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обладать набором качеств, достойных XXI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века. 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среди безусловных предпосылок этого выступают такие факторы, как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компьютерная грамотность, знание иностранных языков, культурная открытость.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359385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1370" y="386366"/>
            <a:ext cx="8036416" cy="4924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kk-KZ" sz="2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endParaRPr lang="ru-RU" sz="2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811370" y="206063"/>
            <a:ext cx="8190962" cy="74789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Прагматизм</a:t>
            </a:r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Модернизация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невозможна без изменения ряда привычек и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стереотипов. 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Прагматизм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есть противоположность расточительности, кичливости, жизни напоказ. </a:t>
            </a:r>
            <a:endParaRPr lang="ru-RU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Умение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жить рационально, с акцентом на достижение реальных целей, с акцентом на образование, здоровый образ жизни и профессиональный успех – это и есть прагматизм в поведении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национальной идентичности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Само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понятие духовной модернизации предполагает изменения в национальном сознании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Здесь есть два момента.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это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изменение в рамках национального сознания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это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сохранение внутреннего ядра национального «Я» при изменении некоторых его черт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682543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Группа 2"/>
          <p:cNvGrpSpPr/>
          <p:nvPr/>
        </p:nvGrpSpPr>
        <p:grpSpPr>
          <a:xfrm rot="5400000">
            <a:off x="4294902" y="1445346"/>
            <a:ext cx="657225" cy="9040969"/>
            <a:chOff x="117291" y="1"/>
            <a:chExt cx="527143" cy="6791326"/>
          </a:xfrm>
        </p:grpSpPr>
        <p:pic>
          <p:nvPicPr>
            <p:cNvPr id="4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5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6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3076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0" y="284659"/>
            <a:ext cx="9040969" cy="7842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16" y="1585287"/>
            <a:ext cx="2036880" cy="942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73487" y="284659"/>
            <a:ext cx="8628845" cy="49859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b="1" dirty="0"/>
              <a:t>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4. </a:t>
            </a:r>
            <a:r>
              <a:rPr lang="ru-RU" sz="2400" b="1" u="sng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 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Стремление к образованию всегда было характерно для нашего народа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 smtClean="0"/>
              <a:t>    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Каждый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казахстанец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должен понимать, что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 - самый фундаментальный фактор успеха в будущем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В системе приоритетов молодежи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образование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должно стоять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первым номером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5. </a:t>
            </a:r>
            <a:r>
              <a:rPr lang="ru-RU" sz="2400" b="1" dirty="0"/>
              <a:t> 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Эволюционное, а не революционное развитие Казахстана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/>
              <a:t>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Эволюционное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как принцип идеологии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должно быть одним из ориентиров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на личностном, индивидуальном уровне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для каждого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казахстанца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6.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Открытость сознания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55337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83650" cy="4548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09115"/>
            <a:ext cx="9143998" cy="3148884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 rot="5400000">
            <a:off x="4283039" y="-1450268"/>
            <a:ext cx="657225" cy="9144000"/>
            <a:chOff x="117291" y="1"/>
            <a:chExt cx="527143" cy="6791326"/>
          </a:xfrm>
        </p:grpSpPr>
        <p:pic>
          <p:nvPicPr>
            <p:cNvPr id="10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3925" y="5222968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>
              <a:off x="-927193" y="2610123"/>
              <a:ext cx="2612843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" name="Picture 4" descr="https://upload.wikimedia.org/wikipedia/commons/thumb/0/0e/Page-ornament-T.svg/2000px-Page-ornament-T.svg.png"/>
            <p:cNvPicPr>
              <a:picLocks noChangeAspect="1" noChangeArrowheads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40079"/>
            <a:stretch/>
          </p:blipFill>
          <p:spPr bwMode="auto">
            <a:xfrm rot="16200000">
              <a:off x="-400322" y="520882"/>
              <a:ext cx="1565638" cy="5238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15" name="Picture 4" descr="http://lp.akademiya-gornih-turov.ru/images/k6via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4969" y="157473"/>
            <a:ext cx="5715000" cy="26860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6" descr="http://img-fotki.yandex.ru/get/9328/62032489.5/0_b2650_93e6dcf_ori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6487" y="320965"/>
            <a:ext cx="4359275" cy="2017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Прямоугольник 7"/>
          <p:cNvSpPr/>
          <p:nvPr/>
        </p:nvSpPr>
        <p:spPr>
          <a:xfrm>
            <a:off x="283335" y="320965"/>
            <a:ext cx="8860665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/>
            <a:r>
              <a:rPr lang="ru-RU" sz="2800" b="1" cap="all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II. ПОВЕСТКА ДНЯ НА БЛИЖАЙШИЕ </a:t>
            </a:r>
            <a:r>
              <a:rPr lang="ru-RU" sz="2800" b="1" cap="all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ГОДЫ</a:t>
            </a:r>
          </a:p>
          <a:p>
            <a:pPr algn="just"/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Общественное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сознание требует не только выработки принципов модернизации, но и конкретных проектов, которые могли бы позволить ответить на вызовы времени без утраты великой силы традиции.</a:t>
            </a:r>
          </a:p>
          <a:p>
            <a:pPr algn="ctr"/>
            <a:endParaRPr lang="ru-RU" sz="4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3816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44435" y="10522"/>
            <a:ext cx="8306381" cy="649408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Во-первых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необходимо начать работу для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поэтапного перехода казахского языка на латиницу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2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Во-вторых,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это проект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«Новое гуманитарное знание. 100 новых учебников на казахском языке»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по общественным и гуманитарным наукам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В-третьих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патриотизм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начинается с любви к своей земле, к своему аулу, городу, региону,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 любви к малой родине. 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Программа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которая легко перейдет в более широкую установку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sz="24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ел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В-четвертых,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наряду с проектом «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Туған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жер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», который направлен на местные, локальные объекты и поселения, нам необходимо укрепить в сознании народа и другое 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–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общенациональные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святыни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Нам нужен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«Духовные святыни Казахстана»,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или, как говорят ученые,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«Сакральная география Казахстана»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1056556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4" descr="http://srv3.lookmy.info/portal/13/europeisky/user/default/images/sky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2"/>
            <a:ext cx="9144000" cy="68474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strategy2050.kz/storage/realise/de/1a/10/32/35/de1a1032350839c40a4206dd7b80c4e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t="1355" r="123" b="54401"/>
          <a:stretch/>
        </p:blipFill>
        <p:spPr bwMode="auto">
          <a:xfrm>
            <a:off x="0" y="4056845"/>
            <a:ext cx="9159901" cy="280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5222968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-923925" y="2610125"/>
            <a:ext cx="2612843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4" descr="https://upload.wikimedia.org/wikipedia/commons/thumb/0/0e/Page-ornament-T.svg/2000px-Page-ornament-T.svg.png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0079"/>
          <a:stretch/>
        </p:blipFill>
        <p:spPr bwMode="auto">
          <a:xfrm rot="16200000">
            <a:off x="-400322" y="520882"/>
            <a:ext cx="1565638" cy="523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11369" y="283335"/>
            <a:ext cx="8023538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В-пятых, 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конкурентоспособность в современном мире и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конкурентоспособность </a:t>
            </a:r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культур</a:t>
            </a: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  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«Современная казахстанская культура в глобальном мире».</a:t>
            </a:r>
          </a:p>
          <a:p>
            <a:pPr algn="just"/>
            <a:endParaRPr lang="ru-RU" sz="24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В-шестых,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направить внимание общества на современность, на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историю наших современников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Это можно реализовать в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проекте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ru-RU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«100 новых лиц Казахстана».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4582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Тема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Тема 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Тема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178</TotalTime>
  <Words>368</Words>
  <Application>Microsoft Office PowerPoint</Application>
  <PresentationFormat>Экран (4:3)</PresentationFormat>
  <Paragraphs>71</Paragraphs>
  <Slides>11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11</vt:i4>
      </vt:variant>
    </vt:vector>
  </HeadingPairs>
  <TitlesOfParts>
    <vt:vector size="12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Ivan Zvyagin</dc:creator>
  <cp:lastModifiedBy>Gulmira</cp:lastModifiedBy>
  <cp:revision>25</cp:revision>
  <dcterms:created xsi:type="dcterms:W3CDTF">2016-01-28T16:30:49Z</dcterms:created>
  <dcterms:modified xsi:type="dcterms:W3CDTF">2017-06-26T17:34:11Z</dcterms:modified>
</cp:coreProperties>
</file>