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59A0-6FAE-4983-A077-5203889BCBE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CEA5-1079-4FFA-AC09-4E8AE8AFF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5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2)%2056%E2%80%9212%E2%80%927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kgk.kz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Контакты колледжа: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 Караганда , пр.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Нұрсұлтан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Назарбаев, 22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+7 (7212) 56‒12‒70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http://kgk.kz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CEA5-1079-4FFA-AC09-4E8AE8AFFD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5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2)%2044%E2%80%9212%E2%80%926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2)%2041%E2%80%9217%E2%80%927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gtk.kz/" TargetMode="External"/><Relationship Id="rId4" Type="http://schemas.openxmlformats.org/officeDocument/2006/relationships/hyperlink" Target="mailto:hitman_87@bk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2)%2056%E2%80%9210%E2%80%920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k-college.kz/" TargetMode="External"/><Relationship Id="rId4" Type="http://schemas.openxmlformats.org/officeDocument/2006/relationships/hyperlink" Target="mailto:epk_2008@mail.r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3)%2098%E2%80%9219%E2%80%927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ktemirtau.kz/" TargetMode="External"/><Relationship Id="rId4" Type="http://schemas.openxmlformats.org/officeDocument/2006/relationships/hyperlink" Target="mailto:itktemirtau@mail.r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3)%2098-05-5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tcollege.ulcraft.com/" TargetMode="External"/><Relationship Id="rId4" Type="http://schemas.openxmlformats.org/officeDocument/2006/relationships/hyperlink" Target="mailto:cdt-temirtau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2)%2033%E2%80%9290%E2%80%923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kaobolashak.kz/" TargetMode="External"/><Relationship Id="rId4" Type="http://schemas.openxmlformats.org/officeDocument/2006/relationships/hyperlink" Target="mailto:kkao_bolashak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l:+7%20(7212)%2077%E2%80%9201%E2%80%927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arbc.kz/" TargetMode="External"/><Relationship Id="rId4" Type="http://schemas.openxmlformats.org/officeDocument/2006/relationships/hyperlink" Target="mailto:priem_kfi@mail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gk.kz/" TargetMode="External"/><Relationship Id="rId4" Type="http://schemas.openxmlformats.org/officeDocument/2006/relationships/hyperlink" Target="tel:+7%20(7212)%2056%E2%80%9212%E2%80%92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1316961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-Дизайнер</a:t>
            </a:r>
          </a:p>
          <a:p>
            <a:r>
              <a:rPr lang="ru-RU" sz="2800" i="1" dirty="0" smtClean="0"/>
              <a:t>-Воспитатель </a:t>
            </a:r>
            <a:r>
              <a:rPr lang="ru-RU" sz="2800" i="1" dirty="0"/>
              <a:t>дошкольных </a:t>
            </a:r>
            <a:r>
              <a:rPr lang="ru-RU" sz="2800" i="1" dirty="0" smtClean="0"/>
              <a:t>организаций</a:t>
            </a:r>
          </a:p>
          <a:p>
            <a:r>
              <a:rPr lang="ru-RU" sz="2800" i="1" dirty="0" smtClean="0"/>
              <a:t>-Учитель </a:t>
            </a:r>
            <a:r>
              <a:rPr lang="ru-RU" sz="2800" i="1" dirty="0"/>
              <a:t>начального </a:t>
            </a:r>
            <a:r>
              <a:rPr lang="ru-RU" sz="2800" i="1" dirty="0" smtClean="0"/>
              <a:t>образования</a:t>
            </a:r>
          </a:p>
          <a:p>
            <a:r>
              <a:rPr lang="ru-RU" sz="2800" i="1" dirty="0" smtClean="0"/>
              <a:t>-</a:t>
            </a:r>
            <a:r>
              <a:rPr lang="ru-RU" sz="2800" i="1" dirty="0"/>
              <a:t>Учитель казахского языка и </a:t>
            </a:r>
            <a:r>
              <a:rPr lang="ru-RU" sz="2800" i="1" dirty="0" smtClean="0"/>
              <a:t>литературы</a:t>
            </a:r>
          </a:p>
          <a:p>
            <a:r>
              <a:rPr lang="ru-RU" sz="2800" i="1" dirty="0" smtClean="0"/>
              <a:t>-</a:t>
            </a:r>
            <a:r>
              <a:rPr lang="ru-RU" sz="2800" i="1" dirty="0"/>
              <a:t>Учитель иностранного </a:t>
            </a:r>
            <a:r>
              <a:rPr lang="ru-RU" sz="2800" i="1" dirty="0" smtClean="0"/>
              <a:t>языка</a:t>
            </a:r>
          </a:p>
          <a:p>
            <a:r>
              <a:rPr lang="ru-RU" sz="2800" i="1" dirty="0" smtClean="0"/>
              <a:t>-</a:t>
            </a:r>
            <a:r>
              <a:rPr lang="ru-RU" sz="2800" i="1" dirty="0"/>
              <a:t>Учитель художественного </a:t>
            </a:r>
            <a:r>
              <a:rPr lang="ru-RU" sz="2800" i="1" dirty="0" smtClean="0"/>
              <a:t>труда</a:t>
            </a:r>
          </a:p>
          <a:p>
            <a:r>
              <a:rPr lang="ru-RU" sz="2800" i="1" dirty="0" smtClean="0"/>
              <a:t>-</a:t>
            </a:r>
            <a:r>
              <a:rPr lang="ru-RU" sz="2800" i="1" dirty="0"/>
              <a:t>Учитель физической культуры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66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75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184938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97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1520" y="1555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latin typeface="Academy KZ" pitchFamily="34" charset="0"/>
                <a:cs typeface="Aharoni" pitchFamily="2" charset="-79"/>
              </a:rPr>
              <a:t>Карагандинский технико-строительный колледж</a:t>
            </a:r>
          </a:p>
          <a:p>
            <a:r>
              <a:rPr lang="ru-RU" sz="2400" i="1" dirty="0">
                <a:cs typeface="Aharoni" pitchFamily="2" charset="-79"/>
              </a:rPr>
              <a:t>Карагандинский технико-строительный колледж оказывает услуги в сфере технического, профессионального, </a:t>
            </a:r>
            <a:r>
              <a:rPr lang="ru-RU" sz="2400" i="1" dirty="0" err="1">
                <a:cs typeface="Aharoni" pitchFamily="2" charset="-79"/>
              </a:rPr>
              <a:t>послесреднего</a:t>
            </a:r>
            <a:r>
              <a:rPr lang="ru-RU" sz="2400" i="1" dirty="0">
                <a:cs typeface="Aharoni" pitchFamily="2" charset="-79"/>
              </a:rPr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образца</a:t>
            </a:r>
            <a:r>
              <a:rPr lang="ru-RU" sz="2400" i="1" dirty="0" smtClean="0">
                <a:cs typeface="Aharoni" pitchFamily="2" charset="-79"/>
              </a:rPr>
              <a:t>.</a:t>
            </a:r>
          </a:p>
          <a:p>
            <a:r>
              <a:rPr lang="ru-RU" sz="2400" i="1" dirty="0"/>
              <a:t>Есть </a:t>
            </a:r>
            <a:r>
              <a:rPr lang="ru-RU" sz="2400" i="1" dirty="0" smtClean="0"/>
              <a:t>общежитие.</a:t>
            </a:r>
            <a:r>
              <a:rPr lang="ru-RU" sz="2400" i="1" dirty="0">
                <a:cs typeface="Aharoni" pitchFamily="2" charset="-79"/>
              </a:rPr>
              <a:t/>
            </a:r>
            <a:br>
              <a:rPr lang="ru-RU" sz="2400" i="1" dirty="0">
                <a:cs typeface="Aharoni" pitchFamily="2" charset="-79"/>
              </a:rPr>
            </a:br>
            <a:endParaRPr lang="ru-RU" sz="2400" i="1" dirty="0"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612" y="417054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cs typeface="Aharoni" pitchFamily="2" charset="-79"/>
              </a:rPr>
              <a:t>Контакты колледжа:</a:t>
            </a:r>
          </a:p>
          <a:p>
            <a:pPr algn="ctr"/>
            <a:r>
              <a:rPr lang="ru-RU" sz="3200" dirty="0">
                <a:cs typeface="Aharoni" pitchFamily="2" charset="-79"/>
              </a:rPr>
              <a:t>г. Караганда , ул. Кирпичная, 8а</a:t>
            </a:r>
          </a:p>
          <a:p>
            <a:pPr algn="ctr"/>
            <a:r>
              <a:rPr lang="ru-RU" sz="3200" dirty="0">
                <a:cs typeface="Aharoni" pitchFamily="2" charset="-79"/>
                <a:hlinkClick r:id="rId3"/>
              </a:rPr>
              <a:t>+7 (7212) 44‒12‒62</a:t>
            </a:r>
            <a:endParaRPr lang="ru-RU" sz="32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346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19672" y="136282"/>
            <a:ext cx="5168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099" y="141277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cs typeface="Aharoni" pitchFamily="2" charset="-79"/>
              </a:rPr>
              <a:t>-Декоративно-прикладное </a:t>
            </a:r>
            <a:r>
              <a:rPr lang="ru-RU" sz="2000" b="1" i="1" dirty="0">
                <a:cs typeface="Aharoni" pitchFamily="2" charset="-79"/>
              </a:rPr>
              <a:t>искусство и народные </a:t>
            </a:r>
            <a:r>
              <a:rPr lang="ru-RU" sz="2000" b="1" i="1" dirty="0" smtClean="0">
                <a:cs typeface="Aharoni" pitchFamily="2" charset="-79"/>
              </a:rPr>
              <a:t>промыслы</a:t>
            </a:r>
          </a:p>
          <a:p>
            <a:r>
              <a:rPr lang="ru-RU" sz="2000" b="1" i="1" dirty="0">
                <a:cs typeface="Aharoni" pitchFamily="2" charset="-79"/>
              </a:rPr>
              <a:t>Дизайн интерьера, реставрация, реконструкция гражданских зданий </a:t>
            </a:r>
            <a:endParaRPr lang="ru-RU" sz="2000" b="1" i="1" dirty="0" smtClean="0">
              <a:cs typeface="Aharoni" pitchFamily="2" charset="-79"/>
            </a:endParaRPr>
          </a:p>
          <a:p>
            <a:r>
              <a:rPr lang="ru-RU" sz="2000" b="1" i="1" dirty="0" smtClean="0">
                <a:cs typeface="Aharoni" pitchFamily="2" charset="-79"/>
              </a:rPr>
              <a:t>-</a:t>
            </a:r>
            <a:r>
              <a:rPr lang="ru-RU" sz="2000" b="1" i="1" dirty="0">
                <a:cs typeface="Aharoni" pitchFamily="2" charset="-79"/>
              </a:rPr>
              <a:t>Мебельное </a:t>
            </a:r>
            <a:r>
              <a:rPr lang="ru-RU" sz="2000" b="1" i="1" dirty="0" smtClean="0">
                <a:cs typeface="Aharoni" pitchFamily="2" charset="-79"/>
              </a:rPr>
              <a:t>производство</a:t>
            </a:r>
          </a:p>
          <a:p>
            <a:r>
              <a:rPr lang="ru-RU" sz="2000" b="1" i="1" dirty="0" smtClean="0">
                <a:cs typeface="Aharoni" pitchFamily="2" charset="-79"/>
              </a:rPr>
              <a:t>-</a:t>
            </a:r>
            <a:r>
              <a:rPr lang="ru-RU" sz="2000" b="1" i="1" dirty="0">
                <a:cs typeface="Aharoni" pitchFamily="2" charset="-79"/>
              </a:rPr>
              <a:t>Сварочное дело </a:t>
            </a:r>
            <a:endParaRPr lang="ru-RU" sz="2000" b="1" i="1" dirty="0" smtClean="0">
              <a:cs typeface="Aharoni" pitchFamily="2" charset="-79"/>
            </a:endParaRPr>
          </a:p>
          <a:p>
            <a:r>
              <a:rPr lang="ru-RU" sz="2000" b="1" i="1" dirty="0" smtClean="0">
                <a:cs typeface="Aharoni" pitchFamily="2" charset="-79"/>
              </a:rPr>
              <a:t>-</a:t>
            </a:r>
            <a:r>
              <a:rPr lang="ru-RU" sz="2000" b="1" i="1" dirty="0">
                <a:cs typeface="Aharoni" pitchFamily="2" charset="-79"/>
              </a:rPr>
              <a:t>Строительство и эксплуатация зданий и </a:t>
            </a:r>
            <a:r>
              <a:rPr lang="ru-RU" sz="2000" b="1" i="1" dirty="0" smtClean="0">
                <a:cs typeface="Aharoni" pitchFamily="2" charset="-79"/>
              </a:rPr>
              <a:t>сооружений</a:t>
            </a:r>
          </a:p>
          <a:p>
            <a:r>
              <a:rPr lang="ru-RU" sz="2000" b="1" i="1" dirty="0" smtClean="0">
                <a:cs typeface="Aharoni" pitchFamily="2" charset="-79"/>
              </a:rPr>
              <a:t>-</a:t>
            </a:r>
            <a:r>
              <a:rPr lang="ru-RU" sz="2000" b="1" i="1" dirty="0">
                <a:cs typeface="Aharoni" pitchFamily="2" charset="-79"/>
              </a:rPr>
              <a:t>Техническая эксплуатация дорожно-строительных </a:t>
            </a:r>
            <a:r>
              <a:rPr lang="ru-RU" sz="2000" b="1" i="1" dirty="0" smtClean="0">
                <a:cs typeface="Aharoni" pitchFamily="2" charset="-79"/>
              </a:rPr>
              <a:t>машин</a:t>
            </a:r>
          </a:p>
          <a:p>
            <a:r>
              <a:rPr lang="ru-RU" sz="2000" b="1" i="1" dirty="0" smtClean="0">
                <a:cs typeface="Aharoni" pitchFamily="2" charset="-79"/>
              </a:rPr>
              <a:t>-</a:t>
            </a:r>
            <a:r>
              <a:rPr lang="ru-RU" sz="2000" b="1" i="1" dirty="0">
                <a:cs typeface="Aharoni" pitchFamily="2" charset="-79"/>
              </a:rPr>
              <a:t>Электрическое и электромеханическое </a:t>
            </a:r>
            <a:r>
              <a:rPr lang="ru-RU" sz="2000" b="1" i="1" dirty="0" smtClean="0">
                <a:cs typeface="Aharoni" pitchFamily="2" charset="-79"/>
              </a:rPr>
              <a:t>оборудование</a:t>
            </a:r>
          </a:p>
          <a:p>
            <a:r>
              <a:rPr lang="ru-RU" sz="2000" b="1" i="1" dirty="0" smtClean="0">
                <a:cs typeface="Aharoni" pitchFamily="2" charset="-79"/>
              </a:rPr>
              <a:t>-</a:t>
            </a:r>
            <a:r>
              <a:rPr lang="ru-RU" sz="2000" b="1" i="1" dirty="0" err="1">
                <a:cs typeface="Aharoni" pitchFamily="2" charset="-79"/>
              </a:rPr>
              <a:t>Энергоаудит</a:t>
            </a:r>
            <a:r>
              <a:rPr lang="ru-RU" sz="2000" b="1" i="1" dirty="0">
                <a:cs typeface="Aharoni" pitchFamily="2" charset="-79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6332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7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6639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Многопрофильный 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гуманитарно-технический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колледж</a:t>
            </a:r>
          </a:p>
          <a:p>
            <a:pPr algn="ctr"/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b="1" i="1" dirty="0">
                <a:cs typeface="Aharoni" pitchFamily="2" charset="-79"/>
              </a:rPr>
              <a:t>Многопрофильный гуманитарно-технический колледж оказывает услуги в сфере технического, профессионального, </a:t>
            </a:r>
            <a:r>
              <a:rPr lang="ru-RU" sz="2000" b="1" i="1" dirty="0" err="1">
                <a:cs typeface="Aharoni" pitchFamily="2" charset="-79"/>
              </a:rPr>
              <a:t>послесреднего</a:t>
            </a:r>
            <a:r>
              <a:rPr lang="ru-RU" sz="2000" b="1" i="1" dirty="0">
                <a:cs typeface="Aharoni" pitchFamily="2" charset="-79"/>
              </a:rPr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образца</a:t>
            </a:r>
            <a:r>
              <a:rPr lang="ru-RU" sz="2000" b="1" i="1" dirty="0" smtClean="0">
                <a:cs typeface="Aharoni" pitchFamily="2" charset="-79"/>
              </a:rPr>
              <a:t>.</a:t>
            </a:r>
          </a:p>
          <a:p>
            <a:r>
              <a:rPr lang="ru-RU" sz="2000" b="1" i="1" dirty="0"/>
              <a:t>Есть </a:t>
            </a:r>
            <a:r>
              <a:rPr lang="ru-RU" sz="2000" b="1" i="1" dirty="0" smtClean="0"/>
              <a:t>общежитие.</a:t>
            </a:r>
            <a:endParaRPr lang="ru-RU" sz="2000" b="1" i="1" dirty="0"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352" y="4167664"/>
            <a:ext cx="5580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cs typeface="Aharoni" pitchFamily="2" charset="-79"/>
              </a:rPr>
              <a:t>Контакты колледжа:</a:t>
            </a:r>
          </a:p>
          <a:p>
            <a:r>
              <a:rPr lang="ru-RU" sz="2800" b="1" dirty="0">
                <a:cs typeface="Aharoni" pitchFamily="2" charset="-79"/>
              </a:rPr>
              <a:t>г. Караганда , пр. </a:t>
            </a:r>
            <a:r>
              <a:rPr lang="ru-RU" sz="2800" b="1" dirty="0" err="1">
                <a:cs typeface="Aharoni" pitchFamily="2" charset="-79"/>
              </a:rPr>
              <a:t>Бухар-Жырау</a:t>
            </a:r>
            <a:r>
              <a:rPr lang="ru-RU" sz="2800" b="1" dirty="0">
                <a:cs typeface="Aharoni" pitchFamily="2" charset="-79"/>
              </a:rPr>
              <a:t>, 12</a:t>
            </a:r>
          </a:p>
          <a:p>
            <a:r>
              <a:rPr lang="ru-RU" sz="2800" b="1" dirty="0">
                <a:cs typeface="Aharoni" pitchFamily="2" charset="-79"/>
                <a:hlinkClick r:id="rId3"/>
              </a:rPr>
              <a:t>+7 (7212) 41‒17‒79</a:t>
            </a:r>
            <a:endParaRPr lang="ru-RU" sz="2800" b="1" dirty="0">
              <a:cs typeface="Aharoni" pitchFamily="2" charset="-79"/>
            </a:endParaRPr>
          </a:p>
          <a:p>
            <a:r>
              <a:rPr lang="ru-RU" sz="2800" b="1" dirty="0">
                <a:cs typeface="Aharoni" pitchFamily="2" charset="-79"/>
                <a:hlinkClick r:id="rId4"/>
              </a:rPr>
              <a:t>hitman_87@bk.ru</a:t>
            </a:r>
            <a:endParaRPr lang="ru-RU" sz="2800" b="1" dirty="0">
              <a:cs typeface="Aharoni" pitchFamily="2" charset="-79"/>
            </a:endParaRPr>
          </a:p>
          <a:p>
            <a:r>
              <a:rPr lang="ru-RU" sz="2800" b="1" dirty="0">
                <a:cs typeface="Aharoni" pitchFamily="2" charset="-79"/>
                <a:hlinkClick r:id="rId5"/>
              </a:rPr>
              <a:t>http://www.mgtk.kz/</a:t>
            </a:r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169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4">
                    <a:lumMod val="50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57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cs typeface="Aharoni" pitchFamily="2" charset="-79"/>
              </a:rPr>
              <a:t>-Архитектура</a:t>
            </a:r>
            <a:r>
              <a:rPr lang="ru-RU" sz="2400" b="1" i="1" dirty="0">
                <a:cs typeface="Aharoni" pitchFamily="2" charset="-79"/>
              </a:rPr>
              <a:t> </a:t>
            </a:r>
            <a:endParaRPr lang="ru-RU" sz="2400" b="1" i="1" dirty="0" smtClean="0">
              <a:cs typeface="Aharoni" pitchFamily="2" charset="-79"/>
            </a:endParaRP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Вычислительная техника и программное </a:t>
            </a:r>
            <a:r>
              <a:rPr lang="ru-RU" sz="2400" b="1" i="1" dirty="0" smtClean="0">
                <a:cs typeface="Aharoni" pitchFamily="2" charset="-79"/>
              </a:rPr>
              <a:t>обеспечение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-Дизайн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Дошкольное воспитание и </a:t>
            </a:r>
            <a:r>
              <a:rPr lang="ru-RU" sz="2400" b="1" i="1" dirty="0" smtClean="0">
                <a:cs typeface="Aharoni" pitchFamily="2" charset="-79"/>
              </a:rPr>
              <a:t>обучение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Начальное образование </a:t>
            </a:r>
            <a:endParaRPr lang="ru-RU" sz="2400" b="1" i="1" dirty="0" smtClean="0">
              <a:cs typeface="Aharoni" pitchFamily="2" charset="-79"/>
            </a:endParaRP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Основное среднее </a:t>
            </a:r>
            <a:r>
              <a:rPr lang="ru-RU" sz="2400" b="1" i="1" dirty="0" smtClean="0">
                <a:cs typeface="Aharoni" pitchFamily="2" charset="-79"/>
              </a:rPr>
              <a:t>образование</a:t>
            </a:r>
          </a:p>
          <a:p>
            <a:r>
              <a:rPr lang="ru-RU" sz="2400" b="1" i="1" dirty="0" smtClean="0">
                <a:cs typeface="Aharoni" pitchFamily="2" charset="-79"/>
              </a:rPr>
              <a:t>-Правоведение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Театрально-декоративное </a:t>
            </a:r>
            <a:r>
              <a:rPr lang="ru-RU" sz="2400" b="1" i="1" dirty="0" smtClean="0">
                <a:cs typeface="Aharoni" pitchFamily="2" charset="-79"/>
              </a:rPr>
              <a:t>искусство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Физическая культура и </a:t>
            </a:r>
            <a:r>
              <a:rPr lang="ru-RU" sz="2400" b="1" i="1" dirty="0" smtClean="0">
                <a:cs typeface="Aharoni" pitchFamily="2" charset="-79"/>
              </a:rPr>
              <a:t>спорт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Финансы</a:t>
            </a:r>
          </a:p>
        </p:txBody>
      </p:sp>
    </p:spTree>
    <p:extLst>
      <p:ext uri="{BB962C8B-B14F-4D97-AF65-F5344CB8AC3E}">
        <p14:creationId xmlns:p14="http://schemas.microsoft.com/office/powerpoint/2010/main" val="355538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4">
                    <a:lumMod val="50000"/>
                  </a:schemeClr>
                </a:solidFill>
                <a:latin typeface="Academy KZ" pitchFamily="34" charset="0"/>
                <a:cs typeface="Aharoni" pitchFamily="2" charset="-79"/>
              </a:rPr>
              <a:t>Современный многопрофильный колледж</a:t>
            </a:r>
          </a:p>
          <a:p>
            <a:r>
              <a:rPr lang="ru-RU" sz="2400" b="1" i="1" dirty="0">
                <a:cs typeface="Aharoni" pitchFamily="2" charset="-79"/>
              </a:rPr>
              <a:t>Современный многопрофильный колледж оказывает услуги в сфере технического, профессионального, </a:t>
            </a:r>
            <a:r>
              <a:rPr lang="ru-RU" sz="2400" b="1" i="1" dirty="0" err="1">
                <a:cs typeface="Aharoni" pitchFamily="2" charset="-79"/>
              </a:rPr>
              <a:t>послесреднего</a:t>
            </a:r>
            <a:r>
              <a:rPr lang="ru-RU" sz="2400" b="1" i="1" dirty="0">
                <a:cs typeface="Aharoni" pitchFamily="2" charset="-79"/>
              </a:rPr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образца.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2930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Academy KZ" pitchFamily="34" charset="0"/>
              </a:rPr>
              <a:t>Контакты колледжа:</a:t>
            </a:r>
          </a:p>
          <a:p>
            <a:r>
              <a:rPr lang="ru-RU" sz="2800" dirty="0">
                <a:latin typeface="Academy KZ" pitchFamily="34" charset="0"/>
              </a:rPr>
              <a:t>г. Караганда , ул. Лободы, 40</a:t>
            </a:r>
          </a:p>
          <a:p>
            <a:r>
              <a:rPr lang="ru-RU" sz="2800" dirty="0">
                <a:latin typeface="Academy KZ" pitchFamily="34" charset="0"/>
                <a:hlinkClick r:id="rId3"/>
              </a:rPr>
              <a:t>+7 (7212) 56‒10‒05</a:t>
            </a:r>
            <a:endParaRPr lang="ru-RU" sz="2800" dirty="0">
              <a:latin typeface="Academy KZ" pitchFamily="34" charset="0"/>
            </a:endParaRPr>
          </a:p>
          <a:p>
            <a:r>
              <a:rPr lang="ru-RU" sz="2800" dirty="0">
                <a:latin typeface="Academy KZ" pitchFamily="34" charset="0"/>
                <a:hlinkClick r:id="rId4"/>
              </a:rPr>
              <a:t>epk_2008@mail.ru</a:t>
            </a:r>
            <a:endParaRPr lang="ru-RU" sz="2800" dirty="0">
              <a:latin typeface="Academy KZ" pitchFamily="34" charset="0"/>
            </a:endParaRPr>
          </a:p>
          <a:p>
            <a:r>
              <a:rPr lang="ru-RU" sz="2800" dirty="0">
                <a:latin typeface="Academy KZ" pitchFamily="34" charset="0"/>
                <a:hlinkClick r:id="rId5"/>
              </a:rPr>
              <a:t>http://smk-college.kz</a:t>
            </a:r>
            <a:endParaRPr lang="ru-RU" sz="2800" dirty="0">
              <a:latin typeface="Academy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8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08" y="1326762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cs typeface="Aharoni" pitchFamily="2" charset="-79"/>
              </a:rPr>
              <a:t>-Вычислительная </a:t>
            </a:r>
            <a:r>
              <a:rPr lang="ru-RU" sz="2400" b="1" i="1" dirty="0">
                <a:cs typeface="Aharoni" pitchFamily="2" charset="-79"/>
              </a:rPr>
              <a:t>техника и программное </a:t>
            </a:r>
            <a:r>
              <a:rPr lang="ru-RU" sz="2400" b="1" i="1" dirty="0" smtClean="0">
                <a:cs typeface="Aharoni" pitchFamily="2" charset="-79"/>
              </a:rPr>
              <a:t>обеспечение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-Делопроизводство </a:t>
            </a:r>
            <a:r>
              <a:rPr lang="ru-RU" sz="2400" b="1" i="1" dirty="0">
                <a:cs typeface="Aharoni" pitchFamily="2" charset="-79"/>
              </a:rPr>
              <a:t>и </a:t>
            </a:r>
            <a:r>
              <a:rPr lang="ru-RU" sz="2400" b="1" i="1" dirty="0" smtClean="0">
                <a:cs typeface="Aharoni" pitchFamily="2" charset="-79"/>
              </a:rPr>
              <a:t>архивоведение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Дошкольное воспитание и </a:t>
            </a:r>
            <a:r>
              <a:rPr lang="ru-RU" sz="2400" b="1" i="1" dirty="0" smtClean="0">
                <a:cs typeface="Aharoni" pitchFamily="2" charset="-79"/>
              </a:rPr>
              <a:t>обучение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Информационные системы </a:t>
            </a:r>
            <a:endParaRPr lang="ru-RU" sz="2400" b="1" i="1" dirty="0" smtClean="0">
              <a:cs typeface="Aharoni" pitchFamily="2" charset="-79"/>
            </a:endParaRP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Основное среднее образование </a:t>
            </a:r>
            <a:endParaRPr lang="ru-RU" sz="2400" b="1" i="1" dirty="0" smtClean="0">
              <a:cs typeface="Aharoni" pitchFamily="2" charset="-79"/>
            </a:endParaRPr>
          </a:p>
          <a:p>
            <a:r>
              <a:rPr lang="ru-RU" sz="2400" b="1" i="1" dirty="0" smtClean="0">
                <a:cs typeface="Aharoni" pitchFamily="2" charset="-79"/>
              </a:rPr>
              <a:t>-Правоведение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Строительство и эксплуатация зданий и </a:t>
            </a:r>
            <a:r>
              <a:rPr lang="ru-RU" sz="2400" b="1" i="1" dirty="0" smtClean="0">
                <a:cs typeface="Aharoni" pitchFamily="2" charset="-79"/>
              </a:rPr>
              <a:t>сооружений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Техническое обслуживание, ремонт и эксплуатация автомобильного транспорта </a:t>
            </a:r>
            <a:endParaRPr lang="ru-RU" sz="2400" b="1" i="1" dirty="0" smtClean="0">
              <a:cs typeface="Aharoni" pitchFamily="2" charset="-79"/>
            </a:endParaRP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Технология переработки нефти и газа </a:t>
            </a:r>
            <a:endParaRPr lang="ru-RU" sz="2400" b="1" i="1" dirty="0" smtClean="0">
              <a:cs typeface="Aharoni" pitchFamily="2" charset="-79"/>
            </a:endParaRP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Учёт и аудит</a:t>
            </a:r>
          </a:p>
        </p:txBody>
      </p:sp>
    </p:spTree>
    <p:extLst>
      <p:ext uri="{BB962C8B-B14F-4D97-AF65-F5344CB8AC3E}">
        <p14:creationId xmlns:p14="http://schemas.microsoft.com/office/powerpoint/2010/main" val="346800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849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cademy KZ" pitchFamily="34" charset="0"/>
                <a:cs typeface="Aharoni" pitchFamily="2" charset="-79"/>
              </a:rPr>
              <a:t>Темиртауский</a:t>
            </a: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cademy KZ" pitchFamily="34" charset="0"/>
                <a:cs typeface="Aharoni" pitchFamily="2" charset="-79"/>
              </a:rPr>
              <a:t> индустриально-технологический колледж</a:t>
            </a:r>
          </a:p>
          <a:p>
            <a:r>
              <a:rPr lang="ru-RU" sz="2800" i="1" dirty="0" err="1">
                <a:cs typeface="Aharoni" pitchFamily="2" charset="-79"/>
              </a:rPr>
              <a:t>Темиртауский</a:t>
            </a:r>
            <a:r>
              <a:rPr lang="ru-RU" sz="2800" i="1" dirty="0">
                <a:cs typeface="Aharoni" pitchFamily="2" charset="-79"/>
              </a:rPr>
              <a:t> индустриально-технологический колледж оказывает услуги в сфере технического, профессионального, </a:t>
            </a:r>
            <a:r>
              <a:rPr lang="ru-RU" sz="2800" i="1" dirty="0" err="1">
                <a:cs typeface="Aharoni" pitchFamily="2" charset="-79"/>
              </a:rPr>
              <a:t>послесреднего</a:t>
            </a:r>
            <a:r>
              <a:rPr lang="ru-RU" sz="2800" i="1" dirty="0">
                <a:cs typeface="Aharoni" pitchFamily="2" charset="-79"/>
              </a:rPr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образца.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193" y="4595563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cs typeface="Aharoni" pitchFamily="2" charset="-79"/>
              </a:rPr>
              <a:t>Контакты колледжа:</a:t>
            </a:r>
          </a:p>
          <a:p>
            <a:r>
              <a:rPr lang="ru-RU" sz="2800" b="1" dirty="0">
                <a:cs typeface="Aharoni" pitchFamily="2" charset="-79"/>
              </a:rPr>
              <a:t>г. Темиртау , ул. Димитрова, 1</a:t>
            </a:r>
          </a:p>
          <a:p>
            <a:r>
              <a:rPr lang="ru-RU" sz="2800" b="1" dirty="0">
                <a:cs typeface="Aharoni" pitchFamily="2" charset="-79"/>
                <a:hlinkClick r:id="rId3"/>
              </a:rPr>
              <a:t>+7 (7213) 98‒19‒70</a:t>
            </a:r>
            <a:endParaRPr lang="ru-RU" sz="2800" b="1" dirty="0">
              <a:cs typeface="Aharoni" pitchFamily="2" charset="-79"/>
            </a:endParaRPr>
          </a:p>
          <a:p>
            <a:r>
              <a:rPr lang="ru-RU" sz="2800" b="1" dirty="0">
                <a:cs typeface="Aharoni" pitchFamily="2" charset="-79"/>
                <a:hlinkClick r:id="rId4"/>
              </a:rPr>
              <a:t>itktemirtau@mail.ru</a:t>
            </a:r>
            <a:endParaRPr lang="ru-RU" sz="2800" b="1" dirty="0">
              <a:cs typeface="Aharoni" pitchFamily="2" charset="-79"/>
            </a:endParaRPr>
          </a:p>
          <a:p>
            <a:r>
              <a:rPr lang="ru-RU" sz="2800" b="1" dirty="0">
                <a:cs typeface="Aharoni" pitchFamily="2" charset="-79"/>
                <a:hlinkClick r:id="rId5"/>
              </a:rPr>
              <a:t>https://itktemirtau.kz</a:t>
            </a:r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483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6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cs typeface="Aharoni" pitchFamily="2" charset="-79"/>
              </a:rPr>
              <a:t>-Сварочное дело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Строительство и эксплуатация зданий и </a:t>
            </a:r>
            <a:r>
              <a:rPr lang="ru-RU" sz="2400" b="1" i="1" dirty="0" smtClean="0">
                <a:cs typeface="Aharoni" pitchFamily="2" charset="-79"/>
              </a:rPr>
              <a:t>сооружений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Техническая эксплуатация дорожно-строительных </a:t>
            </a:r>
            <a:r>
              <a:rPr lang="ru-RU" sz="2400" b="1" i="1" dirty="0" smtClean="0">
                <a:cs typeface="Aharoni" pitchFamily="2" charset="-79"/>
              </a:rPr>
              <a:t>машин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Техническое обслуживание, ремонт и эксплуатация автомобильного </a:t>
            </a:r>
            <a:r>
              <a:rPr lang="ru-RU" sz="2400" b="1" i="1" dirty="0" smtClean="0">
                <a:cs typeface="Aharoni" pitchFamily="2" charset="-79"/>
              </a:rPr>
              <a:t>транспорта</a:t>
            </a:r>
          </a:p>
          <a:p>
            <a:r>
              <a:rPr lang="ru-RU" sz="2400" b="1" i="1" dirty="0" smtClean="0">
                <a:cs typeface="Aharoni" pitchFamily="2" charset="-79"/>
              </a:rPr>
              <a:t>-</a:t>
            </a:r>
            <a:r>
              <a:rPr lang="ru-RU" sz="2400" b="1" i="1" dirty="0">
                <a:cs typeface="Aharoni" pitchFamily="2" charset="-79"/>
              </a:rPr>
              <a:t>Швейное производство и моделирование </a:t>
            </a:r>
            <a:r>
              <a:rPr lang="ru-RU" sz="2400" b="1" i="1" dirty="0" smtClean="0">
                <a:cs typeface="Aharoni" pitchFamily="2" charset="-79"/>
              </a:rPr>
              <a:t>одежды</a:t>
            </a:r>
          </a:p>
        </p:txBody>
      </p:sp>
    </p:spTree>
    <p:extLst>
      <p:ext uri="{BB962C8B-B14F-4D97-AF65-F5344CB8AC3E}">
        <p14:creationId xmlns:p14="http://schemas.microsoft.com/office/powerpoint/2010/main" val="369477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248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chemeClr val="accent5">
                    <a:lumMod val="75000"/>
                  </a:schemeClr>
                </a:solidFill>
                <a:cs typeface="Aharoni" pitchFamily="2" charset="-79"/>
              </a:rPr>
              <a:t>Темиртауский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cs typeface="Aharoni" pitchFamily="2" charset="-79"/>
              </a:rPr>
              <a:t> технологический колледж</a:t>
            </a:r>
          </a:p>
          <a:p>
            <a:r>
              <a:rPr lang="ru-RU" sz="2400" b="1" i="1" dirty="0" err="1">
                <a:cs typeface="Aharoni" pitchFamily="2" charset="-79"/>
              </a:rPr>
              <a:t>Темиртауский</a:t>
            </a:r>
            <a:r>
              <a:rPr lang="ru-RU" sz="2400" b="1" i="1" dirty="0">
                <a:cs typeface="Aharoni" pitchFamily="2" charset="-79"/>
              </a:rPr>
              <a:t> технологический колледж оказывает услуги в сфере технического, профессионального, </a:t>
            </a:r>
            <a:r>
              <a:rPr lang="ru-RU" sz="2400" b="1" i="1" dirty="0" err="1">
                <a:cs typeface="Aharoni" pitchFamily="2" charset="-79"/>
              </a:rPr>
              <a:t>послесреднего</a:t>
            </a:r>
            <a:r>
              <a:rPr lang="ru-RU" sz="2400" b="1" i="1" dirty="0">
                <a:cs typeface="Aharoni" pitchFamily="2" charset="-79"/>
              </a:rPr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образца.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686599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cs typeface="Aharoni" pitchFamily="2" charset="-79"/>
              </a:rPr>
              <a:t>Контакты колледжа:</a:t>
            </a:r>
          </a:p>
          <a:p>
            <a:r>
              <a:rPr lang="ru-RU" sz="2800" b="1" dirty="0">
                <a:cs typeface="Aharoni" pitchFamily="2" charset="-79"/>
              </a:rPr>
              <a:t>г. Темиртау , пр. Строителей, 28</a:t>
            </a:r>
          </a:p>
          <a:p>
            <a:r>
              <a:rPr lang="ru-RU" sz="2800" b="1" dirty="0">
                <a:cs typeface="Aharoni" pitchFamily="2" charset="-79"/>
                <a:hlinkClick r:id="rId3"/>
              </a:rPr>
              <a:t>+7 (7213) 98-05-58</a:t>
            </a:r>
            <a:endParaRPr lang="ru-RU" sz="2800" b="1" dirty="0">
              <a:cs typeface="Aharoni" pitchFamily="2" charset="-79"/>
            </a:endParaRPr>
          </a:p>
          <a:p>
            <a:r>
              <a:rPr lang="ru-RU" sz="2800" b="1" dirty="0">
                <a:cs typeface="Aharoni" pitchFamily="2" charset="-79"/>
                <a:hlinkClick r:id="rId4"/>
              </a:rPr>
              <a:t>cdt-temirtau@mail.ru</a:t>
            </a:r>
            <a:endParaRPr lang="ru-RU" sz="2800" b="1" dirty="0">
              <a:cs typeface="Aharoni" pitchFamily="2" charset="-79"/>
            </a:endParaRPr>
          </a:p>
          <a:p>
            <a:r>
              <a:rPr lang="ru-RU" sz="2800" b="1" dirty="0">
                <a:cs typeface="Aharoni" pitchFamily="2" charset="-79"/>
                <a:hlinkClick r:id="rId5"/>
              </a:rPr>
              <a:t>http://ttcollege.ulcraft.com/</a:t>
            </a:r>
            <a:endParaRPr lang="ru-RU" sz="28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313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585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cademy KZ" pitchFamily="34" charset="0"/>
              </a:rPr>
              <a:t>ВЫБОР ПРОФЕССИИ- сложный и ответственный шаг в жизни каждого человека. От продуманного выбора профессии во многом зависит будущая судьба. Правильно выбрать профессию – значит найти свое место в жизни.</a:t>
            </a:r>
            <a:endParaRPr lang="ru-RU" sz="3600" b="1" i="1" dirty="0">
              <a:latin typeface="Academy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234" y="1114340"/>
            <a:ext cx="85392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cs typeface="Aharoni" pitchFamily="2" charset="-79"/>
              </a:rPr>
              <a:t>-Дошкольное </a:t>
            </a:r>
            <a:r>
              <a:rPr lang="ru-RU" sz="2800" b="1" i="1" dirty="0">
                <a:cs typeface="Aharoni" pitchFamily="2" charset="-79"/>
              </a:rPr>
              <a:t>воспитание и </a:t>
            </a:r>
            <a:r>
              <a:rPr lang="ru-RU" sz="2800" b="1" i="1" dirty="0" smtClean="0">
                <a:cs typeface="Aharoni" pitchFamily="2" charset="-79"/>
              </a:rPr>
              <a:t>обучение</a:t>
            </a:r>
          </a:p>
          <a:p>
            <a:r>
              <a:rPr lang="ru-RU" sz="2800" b="1" i="1" dirty="0" smtClean="0">
                <a:cs typeface="Aharoni" pitchFamily="2" charset="-79"/>
              </a:rPr>
              <a:t>-</a:t>
            </a:r>
            <a:r>
              <a:rPr lang="ru-RU" sz="2800" b="1" i="1" dirty="0">
                <a:cs typeface="Aharoni" pitchFamily="2" charset="-79"/>
              </a:rPr>
              <a:t>Информационные </a:t>
            </a:r>
            <a:r>
              <a:rPr lang="ru-RU" sz="2800" b="1" i="1" dirty="0" smtClean="0">
                <a:cs typeface="Aharoni" pitchFamily="2" charset="-79"/>
              </a:rPr>
              <a:t>системы</a:t>
            </a:r>
          </a:p>
          <a:p>
            <a:r>
              <a:rPr lang="ru-RU" sz="2800" b="1" i="1" dirty="0" smtClean="0">
                <a:cs typeface="Aharoni" pitchFamily="2" charset="-79"/>
              </a:rPr>
              <a:t>-</a:t>
            </a:r>
            <a:r>
              <a:rPr lang="ru-RU" sz="2800" b="1" i="1" dirty="0">
                <a:cs typeface="Aharoni" pitchFamily="2" charset="-79"/>
              </a:rPr>
              <a:t>Организация перевозок и управление движением на </a:t>
            </a:r>
            <a:r>
              <a:rPr lang="ru-RU" sz="2800" b="1" i="1" dirty="0" smtClean="0">
                <a:cs typeface="Aharoni" pitchFamily="2" charset="-79"/>
              </a:rPr>
              <a:t>транспорте</a:t>
            </a:r>
          </a:p>
          <a:p>
            <a:r>
              <a:rPr lang="ru-RU" sz="2800" b="1" i="1" dirty="0" smtClean="0">
                <a:cs typeface="Aharoni" pitchFamily="2" charset="-79"/>
              </a:rPr>
              <a:t>-</a:t>
            </a:r>
            <a:r>
              <a:rPr lang="ru-RU" sz="2800" b="1" i="1" dirty="0">
                <a:cs typeface="Aharoni" pitchFamily="2" charset="-79"/>
              </a:rPr>
              <a:t>Переводческое </a:t>
            </a:r>
            <a:r>
              <a:rPr lang="ru-RU" sz="2800" b="1" i="1" dirty="0" smtClean="0">
                <a:cs typeface="Aharoni" pitchFamily="2" charset="-79"/>
              </a:rPr>
              <a:t>дело</a:t>
            </a:r>
          </a:p>
          <a:p>
            <a:r>
              <a:rPr lang="ru-RU" sz="2800" b="1" i="1" dirty="0" smtClean="0">
                <a:cs typeface="Aharoni" pitchFamily="2" charset="-79"/>
              </a:rPr>
              <a:t>-Правоведение</a:t>
            </a:r>
          </a:p>
          <a:p>
            <a:r>
              <a:rPr lang="ru-RU" sz="2800" b="1" i="1" dirty="0" smtClean="0">
                <a:cs typeface="Aharoni" pitchFamily="2" charset="-79"/>
              </a:rPr>
              <a:t>-</a:t>
            </a:r>
            <a:r>
              <a:rPr lang="ru-RU" sz="2800" b="1" i="1" dirty="0">
                <a:cs typeface="Aharoni" pitchFamily="2" charset="-79"/>
              </a:rPr>
              <a:t>Финансы </a:t>
            </a:r>
            <a:endParaRPr lang="ru-RU" sz="2800" b="1" i="1" dirty="0" smtClean="0">
              <a:cs typeface="Aharoni" pitchFamily="2" charset="-79"/>
            </a:endParaRPr>
          </a:p>
          <a:p>
            <a:r>
              <a:rPr lang="ru-RU" sz="2800" b="1" i="1" dirty="0" smtClean="0">
                <a:cs typeface="Aharoni" pitchFamily="2" charset="-79"/>
              </a:rPr>
              <a:t>-</a:t>
            </a:r>
            <a:r>
              <a:rPr lang="ru-RU" sz="2800" b="1" i="1" dirty="0">
                <a:cs typeface="Aharoni" pitchFamily="2" charset="-79"/>
              </a:rPr>
              <a:t>Экология и природоохранная </a:t>
            </a:r>
            <a:r>
              <a:rPr lang="ru-RU" sz="2800" b="1" i="1" dirty="0" smtClean="0">
                <a:cs typeface="Aharoni" pitchFamily="2" charset="-79"/>
              </a:rPr>
              <a:t>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1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9907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5080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126876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Academy KZ" pitchFamily="34" charset="0"/>
              </a:rPr>
              <a:t>УЧЕБНЫЕ ЗАВЕДЕНИЯ И СПЕЦИАЛЬНОСТИ</a:t>
            </a:r>
            <a:endParaRPr lang="ru-RU" sz="4800" b="1" i="1" dirty="0">
              <a:latin typeface="Academy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7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Карагандинский высший колледж «</a:t>
            </a:r>
            <a:r>
              <a:rPr lang="en-US" sz="2800" b="1" i="1" dirty="0" err="1">
                <a:latin typeface="Algerian" pitchFamily="82" charset="0"/>
              </a:rPr>
              <a:t>Bolashaq</a:t>
            </a:r>
            <a:r>
              <a:rPr lang="en-US" sz="2800" b="1" i="1" dirty="0" smtClean="0">
                <a:latin typeface="Algerian" pitchFamily="82" charset="0"/>
              </a:rPr>
              <a:t>»</a:t>
            </a:r>
            <a:endParaRPr lang="ru-RU" sz="2800" b="1" i="1" dirty="0" smtClean="0"/>
          </a:p>
          <a:p>
            <a:pPr algn="ctr"/>
            <a:r>
              <a:rPr lang="ru-RU" sz="2000" dirty="0"/>
              <a:t>Карагандинский высший колледж «</a:t>
            </a:r>
            <a:r>
              <a:rPr lang="ru-RU" sz="2000" dirty="0" err="1"/>
              <a:t>Bolashaq</a:t>
            </a:r>
            <a:r>
              <a:rPr lang="ru-RU" sz="2000" dirty="0"/>
              <a:t>» создан в 2000 </a:t>
            </a:r>
            <a:r>
              <a:rPr lang="ru-RU" sz="2000" dirty="0" smtClean="0"/>
              <a:t>году.</a:t>
            </a:r>
          </a:p>
          <a:p>
            <a:r>
              <a:rPr lang="ru-RU" sz="2000" dirty="0"/>
              <a:t>В колледже оказывается поддержка талантливым и способным студентам. Для реализации их творческих и интеллектуальных способностей действуют кружки:</a:t>
            </a:r>
          </a:p>
          <a:p>
            <a:r>
              <a:rPr lang="ru-RU" sz="2000" dirty="0" smtClean="0"/>
              <a:t>-вокальный</a:t>
            </a:r>
            <a:endParaRPr lang="ru-RU" sz="2000" dirty="0"/>
          </a:p>
          <a:p>
            <a:r>
              <a:rPr lang="ru-RU" sz="2000" dirty="0" smtClean="0"/>
              <a:t>-танцевальный</a:t>
            </a:r>
            <a:endParaRPr lang="ru-RU" sz="2000" dirty="0"/>
          </a:p>
          <a:p>
            <a:r>
              <a:rPr lang="ru-RU" sz="2000" dirty="0" smtClean="0"/>
              <a:t>-кружок </a:t>
            </a:r>
            <a:r>
              <a:rPr lang="ru-RU" sz="2000" dirty="0"/>
              <a:t>домбры</a:t>
            </a:r>
          </a:p>
          <a:p>
            <a:r>
              <a:rPr lang="ru-RU" sz="2000" dirty="0" smtClean="0"/>
              <a:t>-клуб </a:t>
            </a:r>
            <a:r>
              <a:rPr lang="ru-RU" sz="2000" dirty="0"/>
              <a:t>КВН</a:t>
            </a:r>
          </a:p>
          <a:p>
            <a:r>
              <a:rPr lang="ru-RU" sz="2000" dirty="0" smtClean="0"/>
              <a:t>-проектный </a:t>
            </a:r>
            <a:r>
              <a:rPr lang="ru-RU" sz="2000" dirty="0"/>
              <a:t>кружок «IT CLUB»</a:t>
            </a:r>
          </a:p>
          <a:p>
            <a:r>
              <a:rPr lang="ru-RU" sz="2000" dirty="0" smtClean="0"/>
              <a:t>-поэтический </a:t>
            </a:r>
            <a:r>
              <a:rPr lang="ru-RU" sz="2000" dirty="0"/>
              <a:t>клуб «</a:t>
            </a:r>
            <a:r>
              <a:rPr lang="ru-RU" sz="2000" dirty="0" err="1"/>
              <a:t>Серпін</a:t>
            </a:r>
            <a:r>
              <a:rPr lang="ru-RU" sz="2000" dirty="0"/>
              <a:t>»</a:t>
            </a:r>
          </a:p>
          <a:p>
            <a:r>
              <a:rPr lang="ru-RU" sz="2000" dirty="0" smtClean="0"/>
              <a:t>-робототехника</a:t>
            </a:r>
            <a:endParaRPr lang="ru-RU" sz="2000" dirty="0"/>
          </a:p>
          <a:p>
            <a:r>
              <a:rPr lang="ru-RU" sz="2000" dirty="0" smtClean="0"/>
              <a:t>-факультативы </a:t>
            </a:r>
            <a:r>
              <a:rPr lang="ru-RU" sz="2000" dirty="0"/>
              <a:t>на всех специальностях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 спортивном комплексе «Батыр» для студентов работают бесплатные секции по волейболу, футболу, баскетболу, теннису, </a:t>
            </a:r>
            <a:r>
              <a:rPr lang="ru-RU" sz="2000" b="1" dirty="0" err="1"/>
              <a:t>тоғыз</a:t>
            </a:r>
            <a:r>
              <a:rPr lang="ru-RU" sz="2000" b="1" dirty="0"/>
              <a:t> </a:t>
            </a:r>
            <a:r>
              <a:rPr lang="ru-RU" sz="2000" b="1" dirty="0" err="1"/>
              <a:t>құмалақ</a:t>
            </a:r>
            <a:r>
              <a:rPr lang="ru-RU" sz="2000" b="1" dirty="0"/>
              <a:t>, </a:t>
            </a:r>
            <a:r>
              <a:rPr lang="ru-RU" sz="2000" b="1" dirty="0" smtClean="0"/>
              <a:t>    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шахматам</a:t>
            </a:r>
            <a:r>
              <a:rPr lang="ru-RU" sz="2000" b="1" dirty="0"/>
              <a:t>, шашкам</a:t>
            </a:r>
            <a:r>
              <a:rPr lang="ru-RU" sz="2000" b="1" dirty="0" smtClean="0"/>
              <a:t>.</a:t>
            </a:r>
          </a:p>
          <a:p>
            <a:r>
              <a:rPr lang="ru-RU" sz="2000" b="1" i="1" dirty="0">
                <a:latin typeface="Algerian" pitchFamily="82" charset="0"/>
              </a:rPr>
              <a:t> </a:t>
            </a:r>
            <a:r>
              <a:rPr lang="ru-RU" sz="2000" b="1" i="1" dirty="0" smtClean="0">
                <a:latin typeface="Algerian" pitchFamily="82" charset="0"/>
              </a:rPr>
              <a:t>                                       </a:t>
            </a:r>
            <a:r>
              <a:rPr lang="ru-RU" sz="2800" dirty="0"/>
              <a:t>Есть </a:t>
            </a:r>
            <a:r>
              <a:rPr lang="ru-RU" sz="2800" dirty="0" smtClean="0"/>
              <a:t>общежитие.</a:t>
            </a:r>
            <a:endParaRPr lang="en-US" sz="2800" b="1" i="1" dirty="0">
              <a:latin typeface="Algerian" pitchFamily="82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705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8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Контакты колледжа:</a:t>
            </a:r>
          </a:p>
          <a:p>
            <a:r>
              <a:rPr lang="ru-RU" sz="2000" dirty="0"/>
              <a:t>г. Караганда , ул. </a:t>
            </a:r>
            <a:r>
              <a:rPr lang="ru-RU" sz="2000" dirty="0" err="1"/>
              <a:t>Муканова</a:t>
            </a:r>
            <a:r>
              <a:rPr lang="ru-RU" sz="2000" dirty="0"/>
              <a:t>, 30</a:t>
            </a:r>
          </a:p>
          <a:p>
            <a:r>
              <a:rPr lang="ru-RU" sz="2000" dirty="0">
                <a:hlinkClick r:id="rId3"/>
              </a:rPr>
              <a:t>+7 (7212) 33‒90‒39</a:t>
            </a:r>
            <a:endParaRPr lang="ru-RU" sz="2000" dirty="0"/>
          </a:p>
          <a:p>
            <a:r>
              <a:rPr lang="ru-RU" sz="2000" dirty="0">
                <a:hlinkClick r:id="rId4"/>
              </a:rPr>
              <a:t>kkao_bolashak@mail.ru</a:t>
            </a:r>
            <a:endParaRPr lang="ru-RU" sz="2000" dirty="0"/>
          </a:p>
          <a:p>
            <a:r>
              <a:rPr lang="ru-RU" sz="2000" dirty="0">
                <a:hlinkClick r:id="rId5"/>
              </a:rPr>
              <a:t>http://www.kkaobolashak.kz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732185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AnastasiaScript" pitchFamily="2" charset="0"/>
              </a:rPr>
              <a:t>Специальности:</a:t>
            </a:r>
            <a:endParaRPr lang="ru-RU" sz="4400" b="1" dirty="0">
              <a:latin typeface="AnastasiaScrip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91683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-Вычислительная </a:t>
            </a:r>
            <a:r>
              <a:rPr lang="ru-RU" dirty="0"/>
              <a:t>техника и программное обеспечение </a:t>
            </a:r>
            <a:endParaRPr lang="ru-RU" dirty="0" smtClean="0"/>
          </a:p>
          <a:p>
            <a:r>
              <a:rPr lang="ru-RU" dirty="0" smtClean="0"/>
              <a:t>-Монтажник связи-кабельщик</a:t>
            </a:r>
          </a:p>
          <a:p>
            <a:r>
              <a:rPr lang="ru-RU" dirty="0" smtClean="0"/>
              <a:t>-Дошкольное </a:t>
            </a:r>
            <a:r>
              <a:rPr lang="ru-RU" dirty="0"/>
              <a:t>воспитание и </a:t>
            </a:r>
            <a:r>
              <a:rPr lang="ru-RU" dirty="0" smtClean="0"/>
              <a:t>обучение</a:t>
            </a:r>
          </a:p>
          <a:p>
            <a:r>
              <a:rPr lang="ru-RU" dirty="0" smtClean="0"/>
              <a:t>-Воспитатель </a:t>
            </a:r>
            <a:r>
              <a:rPr lang="ru-RU" dirty="0"/>
              <a:t>дошкольных </a:t>
            </a:r>
            <a:r>
              <a:rPr lang="ru-RU" dirty="0" smtClean="0"/>
              <a:t>организаций</a:t>
            </a:r>
          </a:p>
          <a:p>
            <a:r>
              <a:rPr lang="ru-RU" dirty="0" smtClean="0"/>
              <a:t>-Начальное образование</a:t>
            </a:r>
          </a:p>
          <a:p>
            <a:r>
              <a:rPr lang="ru-RU" dirty="0" smtClean="0"/>
              <a:t>-Учитель </a:t>
            </a:r>
            <a:r>
              <a:rPr lang="ru-RU" dirty="0"/>
              <a:t>начального образования со знанием английского </a:t>
            </a:r>
            <a:r>
              <a:rPr lang="ru-RU" dirty="0" smtClean="0"/>
              <a:t>языка</a:t>
            </a:r>
          </a:p>
          <a:p>
            <a:r>
              <a:rPr lang="ru-RU" dirty="0" smtClean="0"/>
              <a:t>-Учитель </a:t>
            </a:r>
            <a:r>
              <a:rPr lang="ru-RU" dirty="0"/>
              <a:t>иностранного </a:t>
            </a:r>
            <a:r>
              <a:rPr lang="ru-RU" dirty="0" smtClean="0"/>
              <a:t>языка</a:t>
            </a:r>
          </a:p>
          <a:p>
            <a:r>
              <a:rPr lang="ru-RU" dirty="0" smtClean="0"/>
              <a:t>-Физическая </a:t>
            </a:r>
            <a:r>
              <a:rPr lang="ru-RU" dirty="0"/>
              <a:t>культура и </a:t>
            </a:r>
            <a:r>
              <a:rPr lang="ru-RU" dirty="0" smtClean="0"/>
              <a:t>спорт</a:t>
            </a:r>
          </a:p>
          <a:p>
            <a:r>
              <a:rPr lang="ru-RU" dirty="0" smtClean="0"/>
              <a:t>-Социальная работа</a:t>
            </a:r>
          </a:p>
          <a:p>
            <a:r>
              <a:rPr lang="ru-RU" dirty="0" smtClean="0"/>
              <a:t>-Учёт </a:t>
            </a:r>
            <a:r>
              <a:rPr lang="ru-RU" dirty="0"/>
              <a:t>и аудит </a:t>
            </a: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8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cademy KZ" pitchFamily="34" charset="0"/>
                <a:cs typeface="Aharoni" pitchFamily="2" charset="-79"/>
              </a:rPr>
              <a:t>Карагандинский банковский колледж им. </a:t>
            </a:r>
            <a:r>
              <a:rPr lang="ru-RU" sz="3600" b="1" dirty="0" err="1">
                <a:solidFill>
                  <a:schemeClr val="tx2"/>
                </a:solidFill>
                <a:latin typeface="Academy KZ" pitchFamily="34" charset="0"/>
                <a:cs typeface="Aharoni" pitchFamily="2" charset="-79"/>
              </a:rPr>
              <a:t>Ж.К.Букенова</a:t>
            </a:r>
            <a:endParaRPr lang="ru-RU" sz="3600" b="1" dirty="0">
              <a:solidFill>
                <a:schemeClr val="tx2"/>
              </a:solidFill>
              <a:latin typeface="Academy KZ" pitchFamily="34" charset="0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920" y="1484784"/>
            <a:ext cx="7984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cademy KZ" pitchFamily="34" charset="0"/>
              </a:rPr>
              <a:t>Карагандинский банковский колледж имени </a:t>
            </a:r>
            <a:r>
              <a:rPr lang="ru-RU" sz="2400" dirty="0" err="1">
                <a:solidFill>
                  <a:schemeClr val="tx2"/>
                </a:solidFill>
                <a:latin typeface="Academy KZ" pitchFamily="34" charset="0"/>
              </a:rPr>
              <a:t>Ж.К.Букенова</a:t>
            </a:r>
            <a:r>
              <a:rPr lang="ru-RU" sz="2400" dirty="0">
                <a:solidFill>
                  <a:schemeClr val="tx2"/>
                </a:solidFill>
                <a:latin typeface="Academy KZ" pitchFamily="34" charset="0"/>
              </a:rPr>
              <a:t> оказывает услуги в сфере технического, профессионального, </a:t>
            </a:r>
            <a:r>
              <a:rPr lang="ru-RU" sz="2400" dirty="0" err="1">
                <a:solidFill>
                  <a:schemeClr val="tx2"/>
                </a:solidFill>
                <a:latin typeface="Academy KZ" pitchFamily="34" charset="0"/>
              </a:rPr>
              <a:t>послесреднего</a:t>
            </a:r>
            <a:r>
              <a:rPr lang="ru-RU" sz="2400" dirty="0">
                <a:solidFill>
                  <a:schemeClr val="tx2"/>
                </a:solidFill>
                <a:latin typeface="Academy KZ" pitchFamily="34" charset="0"/>
              </a:rPr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</a:t>
            </a:r>
            <a:r>
              <a:rPr lang="ru-RU" sz="2400" dirty="0" smtClean="0">
                <a:solidFill>
                  <a:schemeClr val="tx2"/>
                </a:solidFill>
                <a:latin typeface="Academy KZ" pitchFamily="34" charset="0"/>
              </a:rPr>
              <a:t>образца.</a:t>
            </a:r>
          </a:p>
          <a:p>
            <a:r>
              <a:rPr lang="ru-RU" sz="2400" dirty="0">
                <a:solidFill>
                  <a:schemeClr val="tx2"/>
                </a:solidFill>
              </a:rPr>
              <a:t>Есть </a:t>
            </a:r>
            <a:r>
              <a:rPr lang="ru-RU" sz="2400" dirty="0" smtClean="0">
                <a:solidFill>
                  <a:schemeClr val="tx2"/>
                </a:solidFill>
              </a:rPr>
              <a:t>общежитие.</a:t>
            </a:r>
            <a:endParaRPr lang="ru-RU" sz="2400" dirty="0">
              <a:solidFill>
                <a:schemeClr val="tx2"/>
              </a:solidFill>
              <a:latin typeface="Academy KZ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365104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cademy KZ" pitchFamily="34" charset="0"/>
              </a:rPr>
              <a:t>Контакты колледжа:</a:t>
            </a:r>
          </a:p>
          <a:p>
            <a:r>
              <a:rPr lang="ru-RU" sz="2800" dirty="0">
                <a:latin typeface="Academy KZ" pitchFamily="34" charset="0"/>
              </a:rPr>
              <a:t>г. Караганда , ул. </a:t>
            </a:r>
            <a:r>
              <a:rPr lang="ru-RU" sz="2800" dirty="0" err="1">
                <a:latin typeface="Academy KZ" pitchFamily="34" charset="0"/>
              </a:rPr>
              <a:t>Муканова</a:t>
            </a:r>
            <a:r>
              <a:rPr lang="ru-RU" sz="2800" dirty="0">
                <a:latin typeface="Academy KZ" pitchFamily="34" charset="0"/>
              </a:rPr>
              <a:t>, 3</a:t>
            </a:r>
          </a:p>
          <a:p>
            <a:r>
              <a:rPr lang="ru-RU" sz="2800" dirty="0">
                <a:latin typeface="Academy KZ" pitchFamily="34" charset="0"/>
                <a:hlinkClick r:id="rId3"/>
              </a:rPr>
              <a:t>+7 (7212) 77‒01‒78</a:t>
            </a:r>
            <a:endParaRPr lang="ru-RU" sz="2800" dirty="0">
              <a:latin typeface="Academy KZ" pitchFamily="34" charset="0"/>
            </a:endParaRPr>
          </a:p>
          <a:p>
            <a:r>
              <a:rPr lang="ru-RU" sz="2800" dirty="0">
                <a:latin typeface="Academy KZ" pitchFamily="34" charset="0"/>
                <a:hlinkClick r:id="rId4"/>
              </a:rPr>
              <a:t>priem_kfi@mail.ru</a:t>
            </a:r>
            <a:endParaRPr lang="ru-RU" sz="2800" dirty="0">
              <a:latin typeface="Academy KZ" pitchFamily="34" charset="0"/>
            </a:endParaRPr>
          </a:p>
          <a:p>
            <a:r>
              <a:rPr lang="ru-RU" sz="2800" dirty="0">
                <a:latin typeface="Academy KZ" pitchFamily="34" charset="0"/>
                <a:hlinkClick r:id="rId5"/>
              </a:rPr>
              <a:t>http://www.karbc.kz</a:t>
            </a:r>
            <a:endParaRPr lang="ru-RU" sz="2800" dirty="0">
              <a:latin typeface="Academy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8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63" y="1638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5">
                    <a:lumMod val="75000"/>
                  </a:schemeClr>
                </a:solidFill>
                <a:latin typeface="AnastasiaScript" pitchFamily="2" charset="0"/>
              </a:rPr>
              <a:t>Специальности: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018" y="1412776"/>
            <a:ext cx="8257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cademy KZ" pitchFamily="34" charset="0"/>
              </a:rPr>
              <a:t>-Делопроизводство </a:t>
            </a:r>
            <a:r>
              <a:rPr lang="ru-RU" sz="2400" dirty="0">
                <a:latin typeface="Academy KZ" pitchFamily="34" charset="0"/>
              </a:rPr>
              <a:t>и </a:t>
            </a:r>
            <a:r>
              <a:rPr lang="ru-RU" sz="2400" dirty="0" smtClean="0">
                <a:latin typeface="Academy KZ" pitchFamily="34" charset="0"/>
              </a:rPr>
              <a:t>архивоведение</a:t>
            </a:r>
          </a:p>
          <a:p>
            <a:r>
              <a:rPr lang="ru-RU" sz="2400" dirty="0">
                <a:latin typeface="Academy KZ" pitchFamily="34" charset="0"/>
              </a:rPr>
              <a:t> </a:t>
            </a:r>
            <a:r>
              <a:rPr lang="ru-RU" sz="2400" dirty="0" smtClean="0">
                <a:latin typeface="Academy KZ" pitchFamily="34" charset="0"/>
              </a:rPr>
              <a:t>-</a:t>
            </a:r>
            <a:r>
              <a:rPr lang="ru-RU" sz="2400" dirty="0">
                <a:latin typeface="Academy KZ" pitchFamily="34" charset="0"/>
              </a:rPr>
              <a:t>Информационные </a:t>
            </a:r>
            <a:r>
              <a:rPr lang="ru-RU" sz="2400" dirty="0" smtClean="0">
                <a:latin typeface="Academy KZ" pitchFamily="34" charset="0"/>
              </a:rPr>
              <a:t>системы</a:t>
            </a:r>
          </a:p>
          <a:p>
            <a:r>
              <a:rPr lang="ru-RU" sz="2400" dirty="0" smtClean="0">
                <a:latin typeface="Academy KZ" pitchFamily="34" charset="0"/>
              </a:rPr>
              <a:t>-Менеджмент</a:t>
            </a:r>
            <a:endParaRPr lang="ru-RU" sz="2400" dirty="0">
              <a:latin typeface="Academy KZ" pitchFamily="34" charset="0"/>
            </a:endParaRPr>
          </a:p>
          <a:p>
            <a:r>
              <a:rPr lang="ru-RU" sz="2400" dirty="0" smtClean="0">
                <a:latin typeface="Academy KZ" pitchFamily="34" charset="0"/>
              </a:rPr>
              <a:t>-</a:t>
            </a:r>
            <a:r>
              <a:rPr lang="ru-RU" sz="2400" dirty="0">
                <a:latin typeface="Academy KZ" pitchFamily="34" charset="0"/>
              </a:rPr>
              <a:t>Организация обслуживания гостиничных </a:t>
            </a:r>
            <a:r>
              <a:rPr lang="ru-RU" sz="2400" dirty="0" smtClean="0">
                <a:latin typeface="Academy KZ" pitchFamily="34" charset="0"/>
              </a:rPr>
              <a:t>хозяйств</a:t>
            </a:r>
            <a:endParaRPr lang="ru-RU" sz="2400" dirty="0">
              <a:latin typeface="Academy KZ" pitchFamily="34" charset="0"/>
            </a:endParaRPr>
          </a:p>
          <a:p>
            <a:r>
              <a:rPr lang="ru-RU" sz="2400" dirty="0" smtClean="0">
                <a:latin typeface="Academy KZ" pitchFamily="34" charset="0"/>
              </a:rPr>
              <a:t>-Оценка</a:t>
            </a:r>
          </a:p>
          <a:p>
            <a:r>
              <a:rPr lang="ru-RU" sz="2400" dirty="0" smtClean="0">
                <a:latin typeface="Academy KZ" pitchFamily="34" charset="0"/>
              </a:rPr>
              <a:t>-</a:t>
            </a:r>
            <a:r>
              <a:rPr lang="ru-RU" sz="2400" dirty="0">
                <a:latin typeface="Academy KZ" pitchFamily="34" charset="0"/>
              </a:rPr>
              <a:t>Пожарная </a:t>
            </a:r>
            <a:r>
              <a:rPr lang="ru-RU" sz="2400" dirty="0" smtClean="0">
                <a:latin typeface="Academy KZ" pitchFamily="34" charset="0"/>
              </a:rPr>
              <a:t>безопасность</a:t>
            </a:r>
          </a:p>
          <a:p>
            <a:r>
              <a:rPr lang="ru-RU" sz="2400" dirty="0" smtClean="0">
                <a:latin typeface="Academy KZ" pitchFamily="34" charset="0"/>
              </a:rPr>
              <a:t>-Правоведение</a:t>
            </a:r>
          </a:p>
          <a:p>
            <a:r>
              <a:rPr lang="ru-RU" sz="2400" dirty="0" smtClean="0">
                <a:latin typeface="Academy KZ" pitchFamily="34" charset="0"/>
              </a:rPr>
              <a:t>-</a:t>
            </a:r>
            <a:r>
              <a:rPr lang="ru-RU" sz="2400" dirty="0">
                <a:latin typeface="Academy KZ" pitchFamily="34" charset="0"/>
              </a:rPr>
              <a:t>Социальная </a:t>
            </a:r>
            <a:r>
              <a:rPr lang="ru-RU" sz="2400" dirty="0" smtClean="0">
                <a:latin typeface="Academy KZ" pitchFamily="34" charset="0"/>
              </a:rPr>
              <a:t>работа</a:t>
            </a:r>
          </a:p>
          <a:p>
            <a:r>
              <a:rPr lang="ru-RU" sz="2400" dirty="0" smtClean="0">
                <a:latin typeface="Academy KZ" pitchFamily="34" charset="0"/>
              </a:rPr>
              <a:t>-</a:t>
            </a:r>
            <a:r>
              <a:rPr lang="ru-RU" sz="2400" dirty="0">
                <a:latin typeface="Academy KZ" pitchFamily="34" charset="0"/>
              </a:rPr>
              <a:t>Учёт и </a:t>
            </a:r>
            <a:r>
              <a:rPr lang="ru-RU" sz="2400" dirty="0" smtClean="0">
                <a:latin typeface="Academy KZ" pitchFamily="34" charset="0"/>
              </a:rPr>
              <a:t>аудит</a:t>
            </a:r>
          </a:p>
          <a:p>
            <a:r>
              <a:rPr lang="ru-RU" sz="2400" dirty="0" smtClean="0">
                <a:latin typeface="Academy KZ" pitchFamily="34" charset="0"/>
              </a:rPr>
              <a:t>-</a:t>
            </a:r>
            <a:r>
              <a:rPr lang="ru-RU" sz="2400" dirty="0">
                <a:latin typeface="Academy KZ" pitchFamily="34" charset="0"/>
              </a:rPr>
              <a:t>Экология и природоохранная деятельность</a:t>
            </a:r>
            <a:endParaRPr lang="ru-RU" sz="2400" dirty="0" smtClean="0">
              <a:latin typeface="Academy KZ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2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cs typeface="Aharoni" pitchFamily="2" charset="-79"/>
              </a:rPr>
              <a:t>Карагандинский гуманитарный колледж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0551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Карагандинский гуманитарный колледж оказывает услуги в сфере технического, профессионального, </a:t>
            </a:r>
            <a:r>
              <a:rPr lang="ru-RU" sz="2400" i="1" dirty="0" err="1"/>
              <a:t>послесреднего</a:t>
            </a:r>
            <a:r>
              <a:rPr lang="ru-RU" sz="2400" i="1" dirty="0"/>
              <a:t> образования, осуществляя подготовку специалистов с образованием на базе 9 и 11 классов средней школы. По окончании обучения выпускнику выдается диплом государственного образца</a:t>
            </a:r>
            <a:r>
              <a:rPr lang="ru-RU" sz="2400" i="1" dirty="0" smtClean="0"/>
              <a:t>.</a:t>
            </a:r>
          </a:p>
          <a:p>
            <a:r>
              <a:rPr lang="ru-RU" sz="2400" i="1" dirty="0"/>
              <a:t>Есть </a:t>
            </a:r>
            <a:r>
              <a:rPr lang="ru-RU" sz="2400" i="1" dirty="0" smtClean="0"/>
              <a:t>общежитие.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9424" y="4293096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Контакты колледжа:</a:t>
            </a:r>
          </a:p>
          <a:p>
            <a:r>
              <a:rPr lang="ru-RU" sz="2400" dirty="0"/>
              <a:t>г. Караганда , пр. </a:t>
            </a:r>
            <a:r>
              <a:rPr lang="ru-RU" sz="2400" dirty="0" err="1"/>
              <a:t>Нұрсұлтан</a:t>
            </a:r>
            <a:r>
              <a:rPr lang="ru-RU" sz="2400" dirty="0"/>
              <a:t> Назарбаев, 22</a:t>
            </a:r>
          </a:p>
          <a:p>
            <a:r>
              <a:rPr lang="ru-RU" sz="2400" dirty="0">
                <a:hlinkClick r:id="rId4"/>
              </a:rPr>
              <a:t>+7 (7212) 56‒12‒70</a:t>
            </a:r>
            <a:endParaRPr lang="ru-RU" sz="2400" dirty="0"/>
          </a:p>
          <a:p>
            <a:r>
              <a:rPr lang="ru-RU" sz="2400" dirty="0">
                <a:hlinkClick r:id="rId5"/>
              </a:rPr>
              <a:t>http://kgk.kz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260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733</Words>
  <Application>Microsoft Office PowerPoint</Application>
  <PresentationFormat>Экран (4:3)</PresentationFormat>
  <Paragraphs>155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Academy KZ</vt:lpstr>
      <vt:lpstr>Aharoni</vt:lpstr>
      <vt:lpstr>Algerian</vt:lpstr>
      <vt:lpstr>AnastasiaScript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Учетная запись Майкрософт</cp:lastModifiedBy>
  <cp:revision>14</cp:revision>
  <dcterms:created xsi:type="dcterms:W3CDTF">2020-12-14T13:24:49Z</dcterms:created>
  <dcterms:modified xsi:type="dcterms:W3CDTF">2020-12-20T12:54:05Z</dcterms:modified>
</cp:coreProperties>
</file>